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5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80" autoAdjust="0"/>
  </p:normalViewPr>
  <p:slideViewPr>
    <p:cSldViewPr>
      <p:cViewPr>
        <p:scale>
          <a:sx n="100" d="100"/>
          <a:sy n="100" d="100"/>
        </p:scale>
        <p:origin x="-950" y="3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83B60-0A93-4A10-BDC4-09688E61D69E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04792-2C26-491B-B35F-E7BBFEFCE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73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04792-2C26-491B-B35F-E7BBFEFCE43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570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04792-2C26-491B-B35F-E7BBFEFCE43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05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4" cstate="print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ttestatika.ru/kursy/kurs-dlya-muzykalnyh-rukovoditelej-dou-o-vnedrenii-federalnoj-obrazovatelnoj-programmy-doshkolnogo-obrazovaniya/" TargetMode="External"/><Relationship Id="rId2" Type="http://schemas.openxmlformats.org/officeDocument/2006/relationships/hyperlink" Target="https://attestatika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B71ZIj2d6Y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323527" y="1916833"/>
            <a:ext cx="8534752" cy="4230133"/>
            <a:chOff x="1234520" y="2717852"/>
            <a:chExt cx="7046573" cy="372969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234520" y="2717852"/>
              <a:ext cx="6896454" cy="1329693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3200" b="1" dirty="0" smtClean="0">
                  <a:ln w="19050">
                    <a:solidFill>
                      <a:srgbClr val="002060"/>
                    </a:solidFill>
                    <a:prstDash val="solid"/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Федеральная образовательная программа</a:t>
              </a:r>
            </a:p>
            <a:p>
              <a:pPr algn="ctr">
                <a:defRPr/>
              </a:pPr>
              <a:endParaRPr lang="en-US" sz="20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 b="1" dirty="0" smtClean="0">
                  <a:ln w="19050">
                    <a:solidFill>
                      <a:srgbClr val="002060"/>
                    </a:solidFill>
                    <a:prstDash val="solid"/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Содержательный раздел</a:t>
              </a:r>
            </a:p>
            <a:p>
              <a:pPr algn="ctr">
                <a:defRPr/>
              </a:pPr>
              <a:r>
                <a:rPr lang="ru-RU" sz="2000" b="1" dirty="0" smtClean="0">
                  <a:ln w="19050">
                    <a:solidFill>
                      <a:srgbClr val="002060"/>
                    </a:solidFill>
                    <a:prstDash val="solid"/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«Художественно-эстетическое развитие»</a:t>
              </a:r>
              <a:endParaRPr lang="ru-RU" sz="2000" b="1" dirty="0">
                <a:ln w="1905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448162" y="5085184"/>
              <a:ext cx="6832931" cy="13623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Подготовила:</a:t>
              </a:r>
            </a:p>
            <a:p>
              <a:pPr algn="r">
                <a:defRPr/>
              </a:pPr>
              <a:r>
                <a:rPr lang="ru-RU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Котова Наталья Павловна</a:t>
              </a:r>
            </a:p>
            <a:p>
              <a:pPr algn="r">
                <a:defRPr/>
              </a:pPr>
              <a:r>
                <a:rPr lang="ru-RU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Муз. руководитель</a:t>
              </a:r>
            </a:p>
            <a:p>
              <a:pPr algn="r">
                <a:defRPr/>
              </a:pPr>
              <a:r>
                <a:rPr lang="ru-RU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Высшей квалификационной категории</a:t>
              </a:r>
              <a:endPara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720080"/>
          </a:xfrm>
        </p:spPr>
        <p:txBody>
          <a:bodyPr/>
          <a:lstStyle/>
          <a:p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и направления детской инициативы</a:t>
            </a:r>
            <a:b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762416"/>
              </p:ext>
            </p:extLst>
          </p:nvPr>
        </p:nvGraphicFramePr>
        <p:xfrm>
          <a:off x="467544" y="3573016"/>
          <a:ext cx="830160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743200"/>
                <a:gridCol w="2743200"/>
              </a:tblGrid>
              <a:tr h="17281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3-4 </a:t>
                      </a:r>
                      <a:r>
                        <a:rPr lang="ru-RU" b="1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r>
                        <a:rPr lang="ru-RU" b="1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b="1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</a:t>
                      </a:r>
                      <a:r>
                        <a:rPr lang="ru-RU" b="1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25.5</a:t>
                      </a:r>
                    </a:p>
                    <a:p>
                      <a:pPr algn="ctr"/>
                      <a:endParaRPr lang="ru-RU" b="1" baseline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4-5 лет   п.25.6</a:t>
                      </a:r>
                      <a:endParaRPr lang="ru-RU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5-7 лет  п. 25.7</a:t>
                      </a:r>
                      <a:endParaRPr lang="ru-RU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436534"/>
              </p:ext>
            </p:extLst>
          </p:nvPr>
        </p:nvGraphicFramePr>
        <p:xfrm>
          <a:off x="539552" y="1916832"/>
          <a:ext cx="820891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6264696"/>
              </a:tblGrid>
              <a:tr h="10138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П.25.4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п. 25.5; 25.6; 25.7; 25.8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Условия поддержки детской инициативы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Способы и приемы поддержки детской инициативы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1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80926"/>
          </a:xfrm>
        </p:spPr>
        <p:txBody>
          <a:bodyPr/>
          <a:lstStyle/>
          <a:p>
            <a:pPr algn="l"/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1.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://attestatika.ru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160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Аттестатика</a:t>
            </a:r>
            <a:r>
              <a:rPr lang="ru-RU" sz="1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центр развития компетенций/ курс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«Реализация </a:t>
            </a:r>
            <a:r>
              <a:rPr lang="ru-RU" sz="160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Федеральной образовательной программы дошкольного образования в деятельности музыкального руководителя </a:t>
            </a:r>
            <a:r>
              <a:rPr lang="ru-RU" sz="1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ДОО</a:t>
            </a:r>
            <a:r>
              <a:rPr lang="ru-RU" sz="1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ln>
                <a:solidFill>
                  <a:srgbClr val="002060"/>
                </a:solidFill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2</a:t>
            </a:r>
            <a:r>
              <a:rPr lang="ru-RU" sz="1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www.youtube.com/watch?v=qB71ZIj2d6Y</a:t>
            </a:r>
            <a:r>
              <a:rPr lang="ru-RU" sz="160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Всероссийский учебно-методический портал ПЕДСОВЕТ</a:t>
            </a:r>
          </a:p>
          <a:p>
            <a:pPr marL="0" indent="0">
              <a:buNone/>
            </a:pPr>
            <a:endParaRPr lang="ru-RU" sz="1600" dirty="0">
              <a:ln>
                <a:solidFill>
                  <a:srgbClr val="002060"/>
                </a:solidFill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://yandex.ru/video/preview/4370521849059174754</a:t>
            </a:r>
            <a:endParaRPr lang="ru-RU" sz="1600" dirty="0">
              <a:ln>
                <a:solidFill>
                  <a:srgbClr val="002060"/>
                </a:solidFill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7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484784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None/>
              <a:defRPr/>
            </a:pPr>
            <a:endParaRPr lang="en-US" b="1" dirty="0" smtClean="0">
              <a:ln w="19050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  <a:defRPr/>
            </a:pPr>
            <a:endParaRPr lang="en-US" b="1" dirty="0" smtClean="0">
              <a:ln w="19050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  <a:defRPr/>
            </a:pPr>
            <a:r>
              <a:rPr lang="ru-RU" sz="7200" b="1" i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Спасибо за внимание!</a:t>
            </a:r>
            <a:endParaRPr lang="ru-RU" sz="7200" b="1" i="1" dirty="0">
              <a:ln w="19050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latin typeface="Monotype Corsiva" pitchFamily="66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09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792088"/>
          </a:xfrm>
        </p:spPr>
        <p:txBody>
          <a:bodyPr/>
          <a:lstStyle/>
          <a:p>
            <a:pPr lvl="0" eaLnBrk="1" hangingPunct="1">
              <a:defRPr/>
            </a:pPr>
            <a:r>
              <a:rPr lang="ru-RU" sz="36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содержательного раздела</a:t>
            </a:r>
            <a:endParaRPr lang="ru-RU" sz="3600" b="1" dirty="0">
              <a:ln w="19050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4536504"/>
          </a:xfrm>
        </p:spPr>
        <p:txBody>
          <a:bodyPr/>
          <a:lstStyle/>
          <a:p>
            <a:pPr marL="342900" lvl="0" indent="-342900" algn="l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Задачи и содержание образования (обучения и воспитания) по образовательным областям (п.17-22, с.20-128)</a:t>
            </a: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l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Вариативные формы, способы, методы и средства реализации Федеральной программы (п.23-24, с.148-152)</a:t>
            </a: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l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Особенности образовательной деятельности разных видов и культурных практик (п.2425, с.152-157)</a:t>
            </a: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l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Способы и направления поддержки детской инициативы (п.25-26, с.157-161)</a:t>
            </a: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l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Особенности взаимодействия педагогического коллектива с семьями </a:t>
            </a:r>
            <a:r>
              <a:rPr lang="ru-RU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обучающихся ( п.26-27, с.161-165)</a:t>
            </a:r>
            <a:endParaRPr lang="ru-RU" sz="1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l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Направления и задачи коррекционно-развивающей работы (п.2728, с.165-172</a:t>
            </a:r>
            <a:r>
              <a:rPr lang="ru-RU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</a:p>
          <a:p>
            <a:pPr marL="342900" lvl="0" indent="-342900" algn="l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Федеральная программа воспитания (п.29)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в соответствии с ФОП ДО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19256" cy="4104456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до </a:t>
            </a:r>
            <a:r>
              <a:rPr lang="ru-RU" sz="1800" b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2 </a:t>
            </a:r>
            <a:r>
              <a:rPr lang="ru-RU" sz="1800" b="1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лет - формирование </a:t>
            </a:r>
            <a:r>
              <a:rPr lang="ru-RU" sz="1800" b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положительного отношения  и приобщению к творческой деятельности,  эмоциональному отклику.</a:t>
            </a:r>
            <a:endParaRPr lang="ru-RU" sz="1800" b="1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lvl="0" indent="44958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с </a:t>
            </a:r>
            <a:r>
              <a:rPr lang="ru-RU" sz="1800" b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2 </a:t>
            </a:r>
            <a:r>
              <a:rPr lang="ru-RU" sz="1800" b="1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лет</a:t>
            </a:r>
            <a:r>
              <a:rPr lang="ru-RU" sz="1800" b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осуществляется </a:t>
            </a:r>
            <a:r>
              <a:rPr lang="ru-RU" sz="1800" b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в следующих направлениях:</a:t>
            </a:r>
            <a:endParaRPr lang="ru-RU" sz="1800" b="1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lvl="0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800" b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приобщение к искусству;</a:t>
            </a:r>
            <a:endParaRPr lang="ru-RU" sz="1800" b="1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lvl="0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800" b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изобразительная деятельность;</a:t>
            </a:r>
            <a:endParaRPr lang="ru-RU" sz="1800" b="1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lvl="0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800" b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конструктивная деятельность;</a:t>
            </a:r>
            <a:endParaRPr lang="ru-RU" sz="1800" b="1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lvl="0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800" b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музыкальная деятельность;</a:t>
            </a:r>
            <a:endParaRPr lang="ru-RU" sz="1800" b="1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lvl="0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800" b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театрализованная деятельность;</a:t>
            </a:r>
            <a:endParaRPr lang="ru-RU" sz="1800" b="1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b="1" dirty="0">
                <a:solidFill>
                  <a:schemeClr val="tx2"/>
                </a:solidFill>
                <a:latin typeface="Times New Roman"/>
                <a:ea typeface="Times New Roman"/>
              </a:rPr>
              <a:t>культурно-досуговая </a:t>
            </a:r>
            <a:r>
              <a:rPr lang="ru-RU" sz="18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деятельность</a:t>
            </a:r>
            <a:endParaRPr lang="ru-RU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</p:spPr>
        <p:txBody>
          <a:bodyPr/>
          <a:lstStyle/>
          <a:p>
            <a:r>
              <a:rPr lang="ru-RU" sz="36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 и содержание 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000295"/>
              </p:ext>
            </p:extLst>
          </p:nvPr>
        </p:nvGraphicFramePr>
        <p:xfrm>
          <a:off x="457200" y="2060575"/>
          <a:ext cx="829126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632"/>
                <a:gridCol w="4145632"/>
              </a:tblGrid>
              <a:tr h="29526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Художественно-эстетическое развитие п.21</a:t>
                      </a:r>
                    </a:p>
                    <a:p>
                      <a:endParaRPr lang="ru-RU" strike="noStrike" dirty="0">
                        <a:effectLst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2 месяцев до 1 года п.21.1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1г.до 2лет п.21.2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от2 лет до 3лет п.21.3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3 до 4 лет 21.4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от4 до5 лет п.21.5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5 до 6 лет п.21.6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6 до 7 лет п.21.7</a:t>
                      </a:r>
                    </a:p>
                    <a:p>
                      <a:endParaRPr lang="ru-RU" strike="noStrike" dirty="0">
                        <a:effectLst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2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576064"/>
          </a:xfrm>
        </p:spPr>
        <p:txBody>
          <a:bodyPr/>
          <a:lstStyle/>
          <a:p>
            <a:r>
              <a:rPr lang="ru-RU" sz="32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 музыкальной деятельности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478072"/>
              </p:ext>
            </p:extLst>
          </p:nvPr>
        </p:nvGraphicFramePr>
        <p:xfrm>
          <a:off x="35496" y="1916832"/>
          <a:ext cx="9011344" cy="4258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082"/>
                <a:gridCol w="2341680"/>
                <a:gridCol w="2458266"/>
                <a:gridCol w="2528316"/>
              </a:tblGrid>
              <a:tr h="3559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</a:rPr>
                        <a:t>3-4 года</a:t>
                      </a:r>
                      <a:endParaRPr lang="ru-RU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effectLst/>
                        </a:rPr>
                        <a:t>4-5 лет</a:t>
                      </a:r>
                      <a:endParaRPr lang="ru-RU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effectLst/>
                        </a:rPr>
                        <a:t>5-6 лет</a:t>
                      </a:r>
                      <a:endParaRPr lang="ru-RU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effectLst/>
                        </a:rPr>
                        <a:t>6-7 лет</a:t>
                      </a:r>
                      <a:endParaRPr lang="ru-RU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8925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1.Слушание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Пение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Песенное творчество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Музыкально-ритмические движения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Игра на музыкальных инструментах</a:t>
                      </a:r>
                    </a:p>
                    <a:p>
                      <a:endParaRPr lang="ru-RU" sz="16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1.Слушание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Пение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Песенное творчество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Музыкально-ритмические движения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5.Равитие танцевально-игрового творчества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Игра на музыкальных инструментах</a:t>
                      </a:r>
                    </a:p>
                    <a:p>
                      <a:endParaRPr lang="ru-RU" sz="16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1.Слушание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Пение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Песенное творчество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Музыкально-ритмические движения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Музыкально-игровое и танцевальное творчество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Игра на музыкальных инструментах</a:t>
                      </a:r>
                    </a:p>
                    <a:p>
                      <a:endParaRPr lang="ru-RU" sz="16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1.Слушание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Пение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Песенное творчество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Музыкально-ритмические движения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Музыкально-игровое и танцевальное творчество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Игра на музыкальных инструментах</a:t>
                      </a:r>
                    </a:p>
                    <a:p>
                      <a:endParaRPr lang="ru-RU" sz="16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23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720080"/>
          </a:xfrm>
        </p:spPr>
        <p:txBody>
          <a:bodyPr/>
          <a:lstStyle/>
          <a:p>
            <a:r>
              <a:rPr lang="ru-RU" sz="3600" b="1" dirty="0">
                <a:ln w="1905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36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353347"/>
          </a:xfrm>
        </p:spPr>
        <p:txBody>
          <a:bodyPr/>
          <a:lstStyle/>
          <a:p>
            <a:pPr lvl="0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b="1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воспитание эстетических чувств (удивления, радости, восхищения) к различным объектам и явлениям окружающего мира (природного, бытового, социального), к произведениям разных видов, жанров и стилей искусства (в соответствии с возрастными особенностями);</a:t>
            </a:r>
            <a:endParaRPr lang="ru-RU" sz="1400" b="1" dirty="0">
              <a:ln>
                <a:solidFill>
                  <a:srgbClr val="002060"/>
                </a:solidFill>
              </a:ln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b="1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приобщение к традициям и великому культурному наследию российского народа, шедеврам мировой художественной культуры;</a:t>
            </a:r>
            <a:endParaRPr lang="ru-RU" sz="1400" b="1" dirty="0">
              <a:ln>
                <a:solidFill>
                  <a:srgbClr val="002060"/>
                </a:solidFill>
              </a:ln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b="1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становление эстетического, эмоционально-ценностного отношения к окружающему миру для гармонизации внешнего и внутреннего мира ребенка;</a:t>
            </a:r>
            <a:endParaRPr lang="ru-RU" sz="1400" b="1" dirty="0">
              <a:ln>
                <a:solidFill>
                  <a:srgbClr val="002060"/>
                </a:solidFill>
              </a:ln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b="1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создание условий для раскрытия детьми базовых ценностей и их проживания в разных видах художественно-творческой деятельности;</a:t>
            </a:r>
            <a:endParaRPr lang="ru-RU" sz="1400" b="1" dirty="0">
              <a:ln>
                <a:solidFill>
                  <a:srgbClr val="002060"/>
                </a:solidFill>
              </a:ln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eaLnBrk="1" fontAlgn="auto" hangingPunct="1">
              <a:spcAft>
                <a:spcPts val="12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b="1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формирование целостной картины мира на основе интеграции интеллектуального и эмоционально-образного способов его освоения детьми;</a:t>
            </a:r>
            <a:endParaRPr lang="ru-RU" sz="1400" b="1" dirty="0">
              <a:ln>
                <a:solidFill>
                  <a:srgbClr val="002060"/>
                </a:solidFill>
              </a:ln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eaLnBrk="1" fontAlgn="auto" hangingPunct="1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b="1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создание условий для выявления, развития и реализации творческого потенциала каждого ребенка с учетом его индивидуальности, поддержки его готовности к творческой самореализации и сотворчеству с другими людьми (детьми и взрослыми).</a:t>
            </a:r>
            <a:endParaRPr lang="ru-RU" sz="1400" b="1" dirty="0">
              <a:ln>
                <a:solidFill>
                  <a:srgbClr val="002060"/>
                </a:solidFill>
              </a:ln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2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854968"/>
          </a:xfrm>
        </p:spPr>
        <p:txBody>
          <a:bodyPr/>
          <a:lstStyle/>
          <a:p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Вариативные формы, способы, методы и средства реализации ФОП ДО</a:t>
            </a:r>
            <a:endParaRPr lang="ru-RU" sz="2800" dirty="0">
              <a:ln>
                <a:solidFill>
                  <a:srgbClr val="002060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buFontTx/>
              <a:buChar char="-"/>
            </a:pPr>
            <a:endParaRPr lang="en-US" sz="1600" dirty="0" smtClean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 smtClean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 smtClean="0"/>
          </a:p>
          <a:p>
            <a:pPr>
              <a:buFontTx/>
              <a:buChar char="-"/>
            </a:pPr>
            <a:endParaRPr lang="en-US" sz="1600" b="1" dirty="0">
              <a:ln>
                <a:solidFill>
                  <a:schemeClr val="tx2"/>
                </a:solidFill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752040"/>
              </p:ext>
            </p:extLst>
          </p:nvPr>
        </p:nvGraphicFramePr>
        <p:xfrm>
          <a:off x="467544" y="2564904"/>
          <a:ext cx="8208912" cy="3152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47585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Методы обучения</a:t>
                      </a:r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Методы воспитания</a:t>
                      </a:r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20485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Традиционные:</a:t>
                      </a:r>
                    </a:p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(словесные, наглядные, практические)</a:t>
                      </a:r>
                    </a:p>
                    <a:p>
                      <a:pPr algn="jus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Познавательные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методы:</a:t>
                      </a:r>
                    </a:p>
                    <a:p>
                      <a:pPr algn="just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Рецептивные</a:t>
                      </a:r>
                    </a:p>
                    <a:p>
                      <a:pPr algn="just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Репродуктивные</a:t>
                      </a:r>
                    </a:p>
                    <a:p>
                      <a:pPr algn="just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Проблемного содержания</a:t>
                      </a:r>
                    </a:p>
                    <a:p>
                      <a:pPr algn="just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Эвристические</a:t>
                      </a:r>
                    </a:p>
                    <a:p>
                      <a:pPr algn="just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Исследовательские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</a:rPr>
                        <a:t>Организация опыта поведения и деятельности </a:t>
                      </a:r>
                      <a:r>
                        <a:rPr lang="ru-RU" sz="1600" b="0" dirty="0" smtClean="0">
                          <a:effectLst/>
                          <a:latin typeface="Times New Roman"/>
                          <a:ea typeface="Calibri"/>
                        </a:rPr>
                        <a:t>(приучение,</a:t>
                      </a:r>
                      <a:r>
                        <a:rPr lang="ru-RU" sz="1600" b="0" baseline="0" dirty="0" smtClean="0">
                          <a:effectLst/>
                          <a:latin typeface="Times New Roman"/>
                          <a:ea typeface="Calibri"/>
                        </a:rPr>
                        <a:t> упражнения, ситуация, игра)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solidFill>
                            <a:srgbClr val="1F497D"/>
                          </a:solidFill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</a:rPr>
                        <a:t>Осознание опыта поведения и деятельности (рассказ, разъяснение, чтение, беседа, обсуждение, личный пример)</a:t>
                      </a:r>
                      <a:endParaRPr lang="en-US" sz="1600" b="1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</a:rPr>
                        <a:t>Мотивация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</a:rPr>
                        <a:t> поведения и деятельности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/>
                          <a:cs typeface="Times New Roman" pitchFamily="18" charset="0"/>
                        </a:rPr>
                        <a:t>(поощрение, эмоции, игра, соревнование, проект)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30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936104"/>
          </a:xfrm>
        </p:spPr>
        <p:txBody>
          <a:bodyPr/>
          <a:lstStyle/>
          <a:p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образовательной деятельности разных видов культурных практик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428378"/>
              </p:ext>
            </p:extLst>
          </p:nvPr>
        </p:nvGraphicFramePr>
        <p:xfrm>
          <a:off x="467544" y="2060848"/>
          <a:ext cx="8280920" cy="4135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3528392"/>
                <a:gridCol w="237626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педагога и детей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46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465"/>
                        </a:lnSpc>
                        <a:spcAft>
                          <a:spcPts val="150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ОД, осуществляемую в процессе организации различных видов детской деятельности; </a:t>
                      </a:r>
                    </a:p>
                    <a:p>
                      <a:pPr marL="342900" lvl="0" indent="-342900">
                        <a:lnSpc>
                          <a:spcPts val="1465"/>
                        </a:lnSpc>
                        <a:spcAft>
                          <a:spcPts val="150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ОД, осуществляемую в ходе режимных моментов; </a:t>
                      </a:r>
                    </a:p>
                    <a:p>
                      <a:pPr marL="342900" lvl="0" indent="-342900">
                        <a:lnSpc>
                          <a:spcPts val="1465"/>
                        </a:lnSpc>
                        <a:spcAft>
                          <a:spcPts val="150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самостоятельную деятельность детей; </a:t>
                      </a:r>
                    </a:p>
                    <a:p>
                      <a:pPr marL="342900" lvl="0" indent="-342900">
                        <a:lnSpc>
                          <a:spcPts val="1465"/>
                        </a:lnSpc>
                        <a:spcAft>
                          <a:spcPts val="150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взаимодействие с семьями детей по реализации образовательной программы ДО.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Занятия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Ребенок и педагог-равноправные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партнеры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детей под  руководством педагога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Совместная деятельность детей без участия педагога, но по его заданию</a:t>
                      </a:r>
                    </a:p>
                    <a:p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Центры активности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Культурные практики:</a:t>
                      </a:r>
                    </a:p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Игровая</a:t>
                      </a:r>
                    </a:p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Продуктивная</a:t>
                      </a:r>
                    </a:p>
                    <a:p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Позавательно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-исследовательская</a:t>
                      </a:r>
                    </a:p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Чтение художественной литературы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47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648072"/>
          </a:xfrm>
        </p:spPr>
        <p:txBody>
          <a:bodyPr/>
          <a:lstStyle/>
          <a:p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детской инициативы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889474"/>
              </p:ext>
            </p:extLst>
          </p:nvPr>
        </p:nvGraphicFramePr>
        <p:xfrm>
          <a:off x="468313" y="2060575"/>
          <a:ext cx="8229600" cy="39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Культурные практики</a:t>
                      </a:r>
                      <a:endParaRPr lang="ru-RU" sz="16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Субъектность</a:t>
                      </a:r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ребенка</a:t>
                      </a:r>
                      <a:endParaRPr lang="ru-RU" sz="16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 инициативы</a:t>
                      </a:r>
                      <a:endParaRPr lang="ru-RU" sz="16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Игровая</a:t>
                      </a:r>
                    </a:p>
                    <a:p>
                      <a:pPr algn="ctr"/>
                      <a:endParaRPr lang="ru-RU" sz="16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Творческий субъект</a:t>
                      </a:r>
                      <a:endParaRPr lang="ru-RU" sz="16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творческая</a:t>
                      </a:r>
                      <a:endParaRPr lang="ru-RU" sz="16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Продуктивная</a:t>
                      </a:r>
                    </a:p>
                    <a:p>
                      <a:pPr algn="ctr"/>
                      <a:endParaRPr lang="ru-RU" sz="16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Созидающий волевой субъект</a:t>
                      </a:r>
                      <a:endParaRPr lang="ru-RU" sz="16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600" b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нициатива </a:t>
                      </a:r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целеполагания</a:t>
                      </a:r>
                      <a:endParaRPr lang="ru-RU" sz="16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Познавательно-</a:t>
                      </a:r>
                    </a:p>
                    <a:p>
                      <a:pPr algn="ctr"/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Исследовательская</a:t>
                      </a:r>
                    </a:p>
                    <a:p>
                      <a:pPr algn="ctr"/>
                      <a:endParaRPr lang="ru-RU" sz="16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Субъект исследования</a:t>
                      </a:r>
                      <a:endParaRPr lang="ru-RU" sz="16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познавательная</a:t>
                      </a:r>
                      <a:endParaRPr lang="ru-RU" sz="16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Коммуникативная</a:t>
                      </a:r>
                    </a:p>
                    <a:p>
                      <a:pPr algn="ctr"/>
                      <a:endParaRPr lang="ru-RU" sz="16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Партнер по взаимодействию</a:t>
                      </a:r>
                      <a:endParaRPr lang="ru-RU" sz="16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коммуникативная</a:t>
                      </a:r>
                      <a:endParaRPr lang="ru-RU" sz="16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6272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709</Words>
  <Application>Microsoft Office PowerPoint</Application>
  <PresentationFormat>Экран (4:3)</PresentationFormat>
  <Paragraphs>175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Структура содержательного раздела</vt:lpstr>
      <vt:lpstr>Художественно-эстетическое развитие в соответствии с ФОП ДО</vt:lpstr>
      <vt:lpstr>Задачи и содержание образования</vt:lpstr>
      <vt:lpstr>Содержание музыкальной деятельности</vt:lpstr>
      <vt:lpstr>Задачи воспитания</vt:lpstr>
      <vt:lpstr>Вариативные формы, способы, методы и средства реализации ФОП ДО</vt:lpstr>
      <vt:lpstr>Особенности образовательной деятельности разных видов культурных практик</vt:lpstr>
      <vt:lpstr>Виды детской инициативы</vt:lpstr>
      <vt:lpstr>Способы и направления детской инициативы </vt:lpstr>
      <vt:lpstr>Источники: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79225</cp:lastModifiedBy>
  <cp:revision>46</cp:revision>
  <dcterms:created xsi:type="dcterms:W3CDTF">2014-06-24T15:51:35Z</dcterms:created>
  <dcterms:modified xsi:type="dcterms:W3CDTF">2023-11-14T00:23:05Z</dcterms:modified>
</cp:coreProperties>
</file>